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85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86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notesSlides/notesSlide37.xml" ContentType="application/vnd.openxmlformats-officedocument.presentationml.notesSlide+xml"/>
  <Default Extension="jpeg" ContentType="image/jpeg"/>
  <Override PartName="/ppt/notesSlides/notesSlide55.xml" ContentType="application/vnd.openxmlformats-officedocument.presentationml.notesSlide+xml"/>
  <Override PartName="/ppt/notesSlides/notesSlide84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notesSlides/notesSlide7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8"/>
  </p:notesMasterIdLst>
  <p:sldIdLst>
    <p:sldId id="303" r:id="rId2"/>
    <p:sldId id="356" r:id="rId3"/>
    <p:sldId id="468" r:id="rId4"/>
    <p:sldId id="358" r:id="rId5"/>
    <p:sldId id="359" r:id="rId6"/>
    <p:sldId id="360" r:id="rId7"/>
    <p:sldId id="363" r:id="rId8"/>
    <p:sldId id="467" r:id="rId9"/>
    <p:sldId id="452" r:id="rId10"/>
    <p:sldId id="453" r:id="rId11"/>
    <p:sldId id="454" r:id="rId12"/>
    <p:sldId id="455" r:id="rId13"/>
    <p:sldId id="367" r:id="rId14"/>
    <p:sldId id="368" r:id="rId15"/>
    <p:sldId id="456" r:id="rId16"/>
    <p:sldId id="457" r:id="rId17"/>
    <p:sldId id="458" r:id="rId18"/>
    <p:sldId id="459" r:id="rId19"/>
    <p:sldId id="461" r:id="rId20"/>
    <p:sldId id="462" r:id="rId21"/>
    <p:sldId id="463" r:id="rId22"/>
    <p:sldId id="464" r:id="rId23"/>
    <p:sldId id="465" r:id="rId24"/>
    <p:sldId id="379" r:id="rId25"/>
    <p:sldId id="380" r:id="rId26"/>
    <p:sldId id="381" r:id="rId27"/>
    <p:sldId id="382" r:id="rId28"/>
    <p:sldId id="383" r:id="rId29"/>
    <p:sldId id="384" r:id="rId30"/>
    <p:sldId id="385" r:id="rId31"/>
    <p:sldId id="386" r:id="rId32"/>
    <p:sldId id="387" r:id="rId33"/>
    <p:sldId id="388" r:id="rId34"/>
    <p:sldId id="389" r:id="rId35"/>
    <p:sldId id="395" r:id="rId36"/>
    <p:sldId id="392" r:id="rId37"/>
    <p:sldId id="396" r:id="rId38"/>
    <p:sldId id="398" r:id="rId39"/>
    <p:sldId id="399" r:id="rId40"/>
    <p:sldId id="400" r:id="rId41"/>
    <p:sldId id="401" r:id="rId42"/>
    <p:sldId id="402" r:id="rId43"/>
    <p:sldId id="403" r:id="rId44"/>
    <p:sldId id="404" r:id="rId45"/>
    <p:sldId id="405" r:id="rId46"/>
    <p:sldId id="407" r:id="rId47"/>
    <p:sldId id="406" r:id="rId48"/>
    <p:sldId id="408" r:id="rId49"/>
    <p:sldId id="409" r:id="rId50"/>
    <p:sldId id="410" r:id="rId51"/>
    <p:sldId id="411" r:id="rId52"/>
    <p:sldId id="412" r:id="rId53"/>
    <p:sldId id="413" r:id="rId54"/>
    <p:sldId id="414" r:id="rId55"/>
    <p:sldId id="415" r:id="rId56"/>
    <p:sldId id="416" r:id="rId57"/>
    <p:sldId id="417" r:id="rId58"/>
    <p:sldId id="418" r:id="rId59"/>
    <p:sldId id="419" r:id="rId60"/>
    <p:sldId id="420" r:id="rId61"/>
    <p:sldId id="421" r:id="rId62"/>
    <p:sldId id="422" r:id="rId63"/>
    <p:sldId id="423" r:id="rId64"/>
    <p:sldId id="424" r:id="rId65"/>
    <p:sldId id="425" r:id="rId66"/>
    <p:sldId id="426" r:id="rId67"/>
    <p:sldId id="427" r:id="rId68"/>
    <p:sldId id="428" r:id="rId69"/>
    <p:sldId id="429" r:id="rId70"/>
    <p:sldId id="430" r:id="rId71"/>
    <p:sldId id="431" r:id="rId72"/>
    <p:sldId id="432" r:id="rId73"/>
    <p:sldId id="433" r:id="rId74"/>
    <p:sldId id="434" r:id="rId75"/>
    <p:sldId id="435" r:id="rId76"/>
    <p:sldId id="436" r:id="rId77"/>
    <p:sldId id="437" r:id="rId78"/>
    <p:sldId id="438" r:id="rId79"/>
    <p:sldId id="439" r:id="rId80"/>
    <p:sldId id="441" r:id="rId81"/>
    <p:sldId id="447" r:id="rId82"/>
    <p:sldId id="450" r:id="rId83"/>
    <p:sldId id="451" r:id="rId84"/>
    <p:sldId id="440" r:id="rId85"/>
    <p:sldId id="448" r:id="rId86"/>
    <p:sldId id="354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459" autoAdjust="0"/>
    <p:restoredTop sz="94658" autoAdjust="0"/>
  </p:normalViewPr>
  <p:slideViewPr>
    <p:cSldViewPr>
      <p:cViewPr varScale="1">
        <p:scale>
          <a:sx n="90" d="100"/>
          <a:sy n="90" d="100"/>
        </p:scale>
        <p:origin x="-774" y="-4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2" d="100"/>
          <a:sy n="72" d="100"/>
        </p:scale>
        <p:origin x="-2502" y="-4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FC5014-DEF8-4C6C-ACD3-80DA6A12E8EF}" type="datetimeFigureOut">
              <a:rPr lang="en-US" smtClean="0"/>
              <a:pPr/>
              <a:t>4/4/2026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80313-C716-4CFB-8A10-E2072A068ACB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1</a:t>
            </a:fld>
            <a:endParaRPr lang="en-IN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10</a:t>
            </a:fld>
            <a:endParaRPr lang="en-IN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11</a:t>
            </a:fld>
            <a:endParaRPr lang="en-I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12</a:t>
            </a:fld>
            <a:endParaRPr lang="en-IN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13</a:t>
            </a:fld>
            <a:endParaRPr lang="en-IN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14</a:t>
            </a:fld>
            <a:endParaRPr lang="en-IN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15</a:t>
            </a:fld>
            <a:endParaRPr lang="en-IN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16</a:t>
            </a:fld>
            <a:endParaRPr lang="en-IN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17</a:t>
            </a:fld>
            <a:endParaRPr lang="en-IN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18</a:t>
            </a:fld>
            <a:endParaRPr lang="en-IN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19</a:t>
            </a:fld>
            <a:endParaRPr lang="en-IN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2</a:t>
            </a:fld>
            <a:endParaRPr lang="en-IN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20</a:t>
            </a:fld>
            <a:endParaRPr lang="en-IN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21</a:t>
            </a:fld>
            <a:endParaRPr lang="en-IN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22</a:t>
            </a:fld>
            <a:endParaRPr lang="en-IN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23</a:t>
            </a:fld>
            <a:endParaRPr lang="en-IN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24</a:t>
            </a:fld>
            <a:endParaRPr lang="en-IN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25</a:t>
            </a:fld>
            <a:endParaRPr lang="en-IN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26</a:t>
            </a:fld>
            <a:endParaRPr lang="en-IN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27</a:t>
            </a:fld>
            <a:endParaRPr lang="en-IN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28</a:t>
            </a:fld>
            <a:endParaRPr lang="en-IN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29</a:t>
            </a:fld>
            <a:endParaRPr lang="en-I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3</a:t>
            </a:fld>
            <a:endParaRPr lang="en-IN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30</a:t>
            </a:fld>
            <a:endParaRPr lang="en-IN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31</a:t>
            </a:fld>
            <a:endParaRPr lang="en-IN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32</a:t>
            </a:fld>
            <a:endParaRPr lang="en-IN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33</a:t>
            </a:fld>
            <a:endParaRPr lang="en-IN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34</a:t>
            </a:fld>
            <a:endParaRPr lang="en-IN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35</a:t>
            </a:fld>
            <a:endParaRPr lang="en-IN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36</a:t>
            </a:fld>
            <a:endParaRPr lang="en-IN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37</a:t>
            </a:fld>
            <a:endParaRPr lang="en-IN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38</a:t>
            </a:fld>
            <a:endParaRPr lang="en-IN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39</a:t>
            </a:fld>
            <a:endParaRPr lang="en-I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4</a:t>
            </a:fld>
            <a:endParaRPr lang="en-IN" dirty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40</a:t>
            </a:fld>
            <a:endParaRPr lang="en-IN" dirty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41</a:t>
            </a:fld>
            <a:endParaRPr lang="en-IN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42</a:t>
            </a:fld>
            <a:endParaRPr lang="en-IN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43</a:t>
            </a:fld>
            <a:endParaRPr lang="en-IN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44</a:t>
            </a:fld>
            <a:endParaRPr lang="en-IN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45</a:t>
            </a:fld>
            <a:endParaRPr lang="en-IN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46</a:t>
            </a:fld>
            <a:endParaRPr lang="en-IN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47</a:t>
            </a:fld>
            <a:endParaRPr lang="en-IN" dirty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48</a:t>
            </a:fld>
            <a:endParaRPr lang="en-IN" dirty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49</a:t>
            </a:fld>
            <a:endParaRPr lang="en-I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5</a:t>
            </a:fld>
            <a:endParaRPr lang="en-IN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50</a:t>
            </a:fld>
            <a:endParaRPr lang="en-IN" dirty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51</a:t>
            </a:fld>
            <a:endParaRPr lang="en-IN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52</a:t>
            </a:fld>
            <a:endParaRPr lang="en-IN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53</a:t>
            </a:fld>
            <a:endParaRPr lang="en-IN" dirty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54</a:t>
            </a:fld>
            <a:endParaRPr lang="en-IN" dirty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55</a:t>
            </a:fld>
            <a:endParaRPr lang="en-IN" dirty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56</a:t>
            </a:fld>
            <a:endParaRPr lang="en-IN" dirty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57</a:t>
            </a:fld>
            <a:endParaRPr lang="en-IN" dirty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58</a:t>
            </a:fld>
            <a:endParaRPr lang="en-IN" dirty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59</a:t>
            </a:fld>
            <a:endParaRPr lang="en-IN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6</a:t>
            </a:fld>
            <a:endParaRPr lang="en-IN" dirty="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60</a:t>
            </a:fld>
            <a:endParaRPr lang="en-IN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61</a:t>
            </a:fld>
            <a:endParaRPr lang="en-IN" dirty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62</a:t>
            </a:fld>
            <a:endParaRPr lang="en-IN" dirty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63</a:t>
            </a:fld>
            <a:endParaRPr lang="en-IN" dirty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64</a:t>
            </a:fld>
            <a:endParaRPr lang="en-IN" dirty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65</a:t>
            </a:fld>
            <a:endParaRPr lang="en-IN" dirty="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66</a:t>
            </a:fld>
            <a:endParaRPr lang="en-IN" dirty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67</a:t>
            </a:fld>
            <a:endParaRPr lang="en-IN" dirty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68</a:t>
            </a:fld>
            <a:endParaRPr lang="en-IN" dirty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69</a:t>
            </a:fld>
            <a:endParaRPr lang="en-I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7</a:t>
            </a:fld>
            <a:endParaRPr lang="en-IN" dirty="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70</a:t>
            </a:fld>
            <a:endParaRPr lang="en-IN" dirty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71</a:t>
            </a:fld>
            <a:endParaRPr lang="en-IN" dirty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72</a:t>
            </a:fld>
            <a:endParaRPr lang="en-IN" dirty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73</a:t>
            </a:fld>
            <a:endParaRPr lang="en-IN" dirty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74</a:t>
            </a:fld>
            <a:endParaRPr lang="en-IN" dirty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75</a:t>
            </a:fld>
            <a:endParaRPr lang="en-IN" dirty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76</a:t>
            </a:fld>
            <a:endParaRPr lang="en-IN" dirty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77</a:t>
            </a:fld>
            <a:endParaRPr lang="en-IN" dirty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78</a:t>
            </a:fld>
            <a:endParaRPr lang="en-IN" dirty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79</a:t>
            </a:fld>
            <a:endParaRPr lang="en-IN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8</a:t>
            </a:fld>
            <a:endParaRPr lang="en-IN" dirty="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80</a:t>
            </a:fld>
            <a:endParaRPr lang="en-IN" dirty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81</a:t>
            </a:fld>
            <a:endParaRPr lang="en-IN" dirty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82</a:t>
            </a:fld>
            <a:endParaRPr lang="en-IN" dirty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83</a:t>
            </a:fld>
            <a:endParaRPr lang="en-IN" dirty="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84</a:t>
            </a:fld>
            <a:endParaRPr lang="en-IN" dirty="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85</a:t>
            </a:fld>
            <a:endParaRPr lang="en-IN" dirty="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86</a:t>
            </a:fld>
            <a:endParaRPr lang="en-IN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IN" dirty="0" smtClean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880313-C716-4CFB-8A10-E2072A068ACB}" type="slidenum">
              <a:rPr lang="en-IN" smtClean="0"/>
              <a:pPr/>
              <a:t>9</a:t>
            </a:fld>
            <a:endParaRPr lang="en-I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046A7-837E-4C76-8C4B-025FEABEDF57}" type="datetimeFigureOut">
              <a:rPr lang="en-US" smtClean="0"/>
              <a:pPr/>
              <a:t>4/4/2026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6824-A3B9-46E9-A215-DD5F3B4E666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046A7-837E-4C76-8C4B-025FEABEDF57}" type="datetimeFigureOut">
              <a:rPr lang="en-US" smtClean="0"/>
              <a:pPr/>
              <a:t>4/4/2026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6824-A3B9-46E9-A215-DD5F3B4E666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046A7-837E-4C76-8C4B-025FEABEDF57}" type="datetimeFigureOut">
              <a:rPr lang="en-US" smtClean="0"/>
              <a:pPr/>
              <a:t>4/4/2026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6824-A3B9-46E9-A215-DD5F3B4E666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046A7-837E-4C76-8C4B-025FEABEDF57}" type="datetimeFigureOut">
              <a:rPr lang="en-US" smtClean="0"/>
              <a:pPr/>
              <a:t>4/4/2026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6824-A3B9-46E9-A215-DD5F3B4E666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046A7-837E-4C76-8C4B-025FEABEDF57}" type="datetimeFigureOut">
              <a:rPr lang="en-US" smtClean="0"/>
              <a:pPr/>
              <a:t>4/4/2026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6824-A3B9-46E9-A215-DD5F3B4E666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046A7-837E-4C76-8C4B-025FEABEDF57}" type="datetimeFigureOut">
              <a:rPr lang="en-US" smtClean="0"/>
              <a:pPr/>
              <a:t>4/4/2026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6824-A3B9-46E9-A215-DD5F3B4E666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046A7-837E-4C76-8C4B-025FEABEDF57}" type="datetimeFigureOut">
              <a:rPr lang="en-US" smtClean="0"/>
              <a:pPr/>
              <a:t>4/4/2026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6824-A3B9-46E9-A215-DD5F3B4E666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046A7-837E-4C76-8C4B-025FEABEDF57}" type="datetimeFigureOut">
              <a:rPr lang="en-US" smtClean="0"/>
              <a:pPr/>
              <a:t>4/4/2026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6824-A3B9-46E9-A215-DD5F3B4E666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046A7-837E-4C76-8C4B-025FEABEDF57}" type="datetimeFigureOut">
              <a:rPr lang="en-US" smtClean="0"/>
              <a:pPr/>
              <a:t>4/4/2026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6824-A3B9-46E9-A215-DD5F3B4E666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046A7-837E-4C76-8C4B-025FEABEDF57}" type="datetimeFigureOut">
              <a:rPr lang="en-US" smtClean="0"/>
              <a:pPr/>
              <a:t>4/4/2026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6824-A3B9-46E9-A215-DD5F3B4E666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046A7-837E-4C76-8C4B-025FEABEDF57}" type="datetimeFigureOut">
              <a:rPr lang="en-US" smtClean="0"/>
              <a:pPr/>
              <a:t>4/4/2026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0D6824-A3B9-46E9-A215-DD5F3B4E666F}" type="slidenum">
              <a:rPr lang="en-IN" smtClean="0"/>
              <a:pPr/>
              <a:t>‹#›</a:t>
            </a:fld>
            <a:endParaRPr lang="en-I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C046A7-837E-4C76-8C4B-025FEABEDF57}" type="datetimeFigureOut">
              <a:rPr lang="en-US" smtClean="0"/>
              <a:pPr/>
              <a:t>4/4/2026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0D6824-A3B9-46E9-A215-DD5F3B4E666F}" type="slidenum">
              <a:rPr lang="en-IN" smtClean="0"/>
              <a:pPr/>
              <a:t>‹#›</a:t>
            </a:fld>
            <a:endParaRPr lang="en-I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000372"/>
            <a:ext cx="9144000" cy="2571768"/>
          </a:xfrm>
        </p:spPr>
        <p:txBody>
          <a:bodyPr>
            <a:normAutofit/>
          </a:bodyPr>
          <a:lstStyle/>
          <a:p>
            <a:r>
              <a:rPr lang="en-US" sz="80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Welcome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</a:t>
            </a:r>
          </a:p>
          <a:p>
            <a:r>
              <a:rPr lang="en-US" sz="20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					</a:t>
            </a:r>
            <a:r>
              <a:rPr lang="en-US" sz="22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B P </a:t>
            </a:r>
            <a:r>
              <a:rPr lang="en-US" sz="2200" b="1" dirty="0" err="1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Karamchandani</a:t>
            </a:r>
            <a:endParaRPr lang="en-US" sz="2200" b="1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200" b="1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						Founder &amp; CEO</a:t>
            </a:r>
            <a:endParaRPr lang="en-IN" sz="2200" b="1" dirty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71414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0070C0"/>
                </a:solidFill>
              </a:rPr>
              <a:t>MvDad.com</a:t>
            </a:r>
            <a:br>
              <a:rPr lang="en-US" sz="6000" dirty="0" smtClean="0">
                <a:solidFill>
                  <a:srgbClr val="0070C0"/>
                </a:solidFill>
              </a:rPr>
            </a:br>
            <a:r>
              <a:rPr lang="en-US" sz="2700" dirty="0" smtClean="0">
                <a:solidFill>
                  <a:srgbClr val="0070C0"/>
                </a:solidFill>
              </a:rPr>
              <a:t>Sustainable Stable Structural Solutions</a:t>
            </a:r>
            <a:br>
              <a:rPr lang="en-US" sz="2700" dirty="0" smtClean="0">
                <a:solidFill>
                  <a:srgbClr val="0070C0"/>
                </a:solidFill>
              </a:rPr>
            </a:b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142852"/>
            <a:ext cx="1080000" cy="10757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Features 5 in 1</a:t>
            </a:r>
          </a:p>
          <a:p>
            <a:r>
              <a:rPr lang="en-IN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3. Drawings</a:t>
            </a:r>
          </a:p>
          <a:p>
            <a:endParaRPr lang="en-IN" sz="20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 algn="l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Plan, Elevation, Sectional Elevation, 3D. </a:t>
            </a:r>
          </a:p>
          <a:p>
            <a:pPr marL="800100" lvl="1" indent="-342900" algn="l"/>
            <a:endParaRPr lang="en-US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800100" lvl="1" indent="-342900" algn="l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A. SFD &amp; BMD for DL / LL</a:t>
            </a:r>
          </a:p>
          <a:p>
            <a:pPr marL="800100" lvl="1" indent="-342900" algn="l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B. Reinforcement Detail Drawings of All the Elements. Footing, Column, Beam, Slab</a:t>
            </a:r>
          </a:p>
          <a:p>
            <a:pPr marL="800100" lvl="1" indent="-342900" algn="l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C. Centre of Gravity, Centre of Mass , Torsion Floor wise, Shear Force &amp; Lateral Force</a:t>
            </a:r>
          </a:p>
          <a:p>
            <a:pPr marL="800100" lvl="1" indent="-342900" algn="l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D. Displacement, Inter storey Drift &amp; Stability</a:t>
            </a:r>
            <a:b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US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/>
            <a:endParaRPr lang="en-US" sz="1400" dirty="0" smtClean="0"/>
          </a:p>
          <a:p>
            <a:pPr marL="342900" indent="-342900"/>
            <a:r>
              <a:rPr lang="en-US" sz="2000" b="1" dirty="0" smtClean="0">
                <a:solidFill>
                  <a:srgbClr val="00B0F0"/>
                </a:solidFill>
              </a:rPr>
              <a:t>To </a:t>
            </a:r>
            <a:r>
              <a:rPr lang="en-US" sz="2000" b="1" dirty="0" err="1" smtClean="0">
                <a:solidFill>
                  <a:srgbClr val="00B0F0"/>
                </a:solidFill>
              </a:rPr>
              <a:t>Visulise</a:t>
            </a:r>
            <a:r>
              <a:rPr lang="en-US" sz="2000" b="1" dirty="0" smtClean="0">
                <a:solidFill>
                  <a:srgbClr val="00B0F0"/>
                </a:solidFill>
              </a:rPr>
              <a:t> the Results in Graphic Format.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endParaRPr lang="en-IN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Features 5 in 1</a:t>
            </a:r>
          </a:p>
          <a:p>
            <a:r>
              <a:rPr lang="en-IN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4. Calculations</a:t>
            </a:r>
          </a:p>
          <a:p>
            <a:endParaRPr lang="en-IN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 algn="l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Detail step by step Calculations for education purpose.</a:t>
            </a:r>
          </a:p>
          <a:p>
            <a:pPr marL="342900" indent="-342900"/>
            <a:endParaRPr lang="en-US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/>
            <a:endParaRPr lang="en-US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/>
            <a:endParaRPr lang="en-US" sz="1400" dirty="0" smtClean="0"/>
          </a:p>
          <a:p>
            <a:pPr marL="342900" indent="-342900"/>
            <a:r>
              <a:rPr lang="en-US" sz="2000" b="1" dirty="0" smtClean="0">
                <a:solidFill>
                  <a:srgbClr val="00B0F0"/>
                </a:solidFill>
              </a:rPr>
              <a:t>To understand how the Analysis, &amp; Design is carried out as per IS Codes.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endParaRPr lang="en-IN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Features 5 in 1</a:t>
            </a:r>
          </a:p>
          <a:p>
            <a:r>
              <a:rPr lang="en-IN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5. Bill of </a:t>
            </a:r>
            <a:r>
              <a:rPr lang="en-IN" sz="6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Quantiy</a:t>
            </a:r>
            <a:endParaRPr lang="en-IN" sz="60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en-IN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800100" lvl="1" indent="-342900" algn="l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Cement: Element wise, Grade wise, Module wise, Floor wise.</a:t>
            </a:r>
          </a:p>
          <a:p>
            <a:pPr marL="800100" lvl="1" indent="-342900" algn="l"/>
            <a:endParaRPr lang="en-US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800100" lvl="1" indent="-342900" algn="l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Steel Reinforcement: Element wise, Grade wise, Module wise, Floor wise &amp;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Dia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wise.</a:t>
            </a:r>
          </a:p>
          <a:p>
            <a:pPr marL="342900" indent="-342900"/>
            <a:endParaRPr lang="en-US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/>
            <a:endParaRPr lang="en-US" sz="1400" dirty="0" smtClean="0"/>
          </a:p>
          <a:p>
            <a:pPr marL="342900" indent="-342900"/>
            <a:r>
              <a:rPr lang="en-US" sz="2000" b="1" dirty="0" smtClean="0">
                <a:solidFill>
                  <a:srgbClr val="00B0F0"/>
                </a:solidFill>
              </a:rPr>
              <a:t>To Get the Estimation at the beginning of the Work.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endParaRPr lang="en-IN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Features 5 in 1</a:t>
            </a:r>
          </a:p>
          <a:p>
            <a:pPr marL="1143000" indent="-1143000"/>
            <a:r>
              <a:rPr lang="en-IN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1. Analysis</a:t>
            </a:r>
          </a:p>
          <a:p>
            <a:pPr marL="1143000" indent="-1143000"/>
            <a:r>
              <a:rPr lang="en-IN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2. Design</a:t>
            </a:r>
          </a:p>
          <a:p>
            <a:pPr marL="1143000" indent="-1143000"/>
            <a:r>
              <a:rPr lang="en-IN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3. Drawings</a:t>
            </a:r>
          </a:p>
          <a:p>
            <a:pPr marL="1143000" indent="-1143000"/>
            <a:r>
              <a:rPr lang="en-IN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en-IN" sz="6000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Caculations</a:t>
            </a:r>
            <a:endParaRPr lang="en-IN" sz="6000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1143000" indent="-1143000"/>
            <a:r>
              <a:rPr lang="en-IN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5. Bill of Quantities</a:t>
            </a:r>
            <a:endParaRPr lang="en-IN" sz="6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Benefits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Benefits</a:t>
            </a:r>
          </a:p>
          <a:p>
            <a:pPr lvl="1" algn="l"/>
            <a:r>
              <a:rPr lang="en-US" sz="2400" b="1" dirty="0" smtClean="0">
                <a:solidFill>
                  <a:srgbClr val="C00000"/>
                </a:solidFill>
              </a:rPr>
              <a:t>				1. Manpower:</a:t>
            </a:r>
            <a:r>
              <a:rPr lang="en-US" sz="2400" b="1" dirty="0" smtClean="0"/>
              <a:t> </a:t>
            </a:r>
          </a:p>
          <a:p>
            <a:pPr lvl="1" algn="l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Draftsman	 for </a:t>
            </a:r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Drawing 	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	Not required</a:t>
            </a:r>
          </a:p>
          <a:p>
            <a:pPr lvl="1" algn="l"/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 algn="l"/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Professional Engineer for		</a:t>
            </a:r>
          </a:p>
          <a:p>
            <a:pPr lvl="1" algn="l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Analysis				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Not required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 algn="l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Design				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Not required</a:t>
            </a:r>
          </a:p>
          <a:p>
            <a:pPr lvl="1" algn="l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Detail Drawing			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Not required</a:t>
            </a:r>
            <a:endParaRPr lang="en-US" sz="2400" dirty="0" smtClean="0">
              <a:solidFill>
                <a:schemeClr val="tx2">
                  <a:lumMod val="75000"/>
                </a:schemeClr>
              </a:solidFill>
            </a:endParaRPr>
          </a:p>
          <a:p>
            <a:pPr lvl="1" algn="l"/>
            <a:r>
              <a:rPr lang="en-US" sz="2400" dirty="0" smtClean="0">
                <a:solidFill>
                  <a:schemeClr val="tx2">
                    <a:lumMod val="75000"/>
                  </a:schemeClr>
                </a:solidFill>
              </a:rPr>
              <a:t>Bill of Quantities			</a:t>
            </a:r>
            <a:r>
              <a:rPr lang="en-US" sz="2400" b="1" dirty="0" smtClean="0">
                <a:solidFill>
                  <a:schemeClr val="tx2">
                    <a:lumMod val="75000"/>
                  </a:schemeClr>
                </a:solidFill>
              </a:rPr>
              <a:t>Not required</a:t>
            </a:r>
          </a:p>
          <a:p>
            <a:endParaRPr lang="en-US" sz="28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rgbClr val="00B0F0"/>
                </a:solidFill>
              </a:rPr>
              <a:t>No Manpower Required.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IN" sz="18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IN" sz="28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Benefits</a:t>
            </a:r>
          </a:p>
          <a:p>
            <a:r>
              <a:rPr lang="en-US" sz="2800" b="1" dirty="0" smtClean="0">
                <a:solidFill>
                  <a:srgbClr val="C00000"/>
                </a:solidFill>
              </a:rPr>
              <a:t>2. Tools:</a:t>
            </a:r>
            <a:r>
              <a:rPr lang="en-US" sz="2800" b="1" dirty="0" smtClean="0"/>
              <a:t> </a:t>
            </a:r>
          </a:p>
          <a:p>
            <a:pPr marL="971550" lvl="1" indent="-514350" algn="l"/>
            <a:r>
              <a:rPr lang="en-US" sz="2400" b="1" dirty="0" smtClean="0"/>
              <a:t>A. Software</a:t>
            </a:r>
          </a:p>
          <a:p>
            <a:pPr marL="971550" lvl="1" indent="-514350" algn="l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Operating Software			Not required</a:t>
            </a:r>
          </a:p>
          <a:p>
            <a:pPr marL="971550" lvl="1" indent="-514350" algn="l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Drawing Software			Not required</a:t>
            </a:r>
          </a:p>
          <a:p>
            <a:pPr marL="971550" lvl="1" indent="-514350" algn="l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Analysis Software			Not required</a:t>
            </a:r>
          </a:p>
          <a:p>
            <a:pPr marL="971550" lvl="1" indent="-514350" algn="l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Design Software			Not required</a:t>
            </a:r>
          </a:p>
          <a:p>
            <a:pPr marL="971550" lvl="1" indent="-514350" algn="l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RC Detail Drawing Software		Not required</a:t>
            </a:r>
          </a:p>
          <a:p>
            <a:pPr marL="971550" lvl="1" indent="-514350" algn="l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Bill of Quantities Software		Not required</a:t>
            </a:r>
          </a:p>
          <a:p>
            <a:pPr marL="971550" lvl="1" indent="-514350" algn="l"/>
            <a:endParaRPr lang="en-US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971550" lvl="1" indent="-514350" algn="l"/>
            <a:r>
              <a:rPr lang="en-US" sz="2400" b="1" dirty="0" smtClean="0"/>
              <a:t>B. Hardware</a:t>
            </a:r>
          </a:p>
          <a:p>
            <a:pPr marL="971550" lvl="1" indent="-514350" algn="l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Specific Hardware 			Not Required</a:t>
            </a:r>
            <a:b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US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800" b="1" dirty="0" smtClean="0">
                <a:solidFill>
                  <a:srgbClr val="00B0F0"/>
                </a:solidFill>
              </a:rPr>
              <a:t>No Tools Required.</a:t>
            </a:r>
            <a:r>
              <a:rPr lang="en-US" sz="1800" b="1" dirty="0" smtClean="0"/>
              <a:t/>
            </a:r>
            <a:br>
              <a:rPr lang="en-US" sz="1800" b="1" dirty="0" smtClean="0"/>
            </a:br>
            <a:endParaRPr lang="en-IN" sz="18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IN" sz="28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Benefits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b="1" dirty="0" smtClean="0">
                <a:solidFill>
                  <a:srgbClr val="C00000"/>
                </a:solidFill>
              </a:rPr>
              <a:t>3. Freedom:</a:t>
            </a:r>
            <a:r>
              <a:rPr lang="en-US" sz="2800" b="1" dirty="0" smtClean="0"/>
              <a:t> </a:t>
            </a:r>
          </a:p>
          <a:p>
            <a:endParaRPr lang="en-US" sz="2800" b="1" dirty="0" smtClean="0"/>
          </a:p>
          <a:p>
            <a:pPr marL="514350" indent="-514350"/>
            <a:r>
              <a:rPr lang="en-US" sz="2800" b="1" dirty="0" smtClean="0"/>
              <a:t>Work from Anywhere On Smart Mobile</a:t>
            </a:r>
          </a:p>
          <a:p>
            <a:pPr marL="2343150" lvl="4" indent="-514350" algn="l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A. Multi Access</a:t>
            </a:r>
          </a:p>
          <a:p>
            <a:pPr marL="2343150" lvl="4" indent="-514350" algn="l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B. Multi Users</a:t>
            </a:r>
          </a:p>
          <a:p>
            <a:pPr marL="2343150" lvl="4" indent="-514350" algn="l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C. Multi Location </a:t>
            </a:r>
          </a:p>
          <a:p>
            <a:pPr marL="514350" indent="-514350">
              <a:buAutoNum type="alphaUcPeriod"/>
            </a:pPr>
            <a:endParaRPr lang="en-US" sz="2800" b="1" dirty="0" smtClean="0">
              <a:solidFill>
                <a:srgbClr val="00B0F0"/>
              </a:solidFill>
            </a:endParaRPr>
          </a:p>
          <a:p>
            <a:pPr marL="514350" indent="-514350"/>
            <a:endParaRPr lang="en-US" sz="2800" b="1" dirty="0" smtClean="0">
              <a:solidFill>
                <a:srgbClr val="00B0F0"/>
              </a:solidFill>
            </a:endParaRPr>
          </a:p>
          <a:p>
            <a:pPr marL="514350" indent="-514350"/>
            <a:r>
              <a:rPr lang="en-US" sz="2800" b="1" dirty="0" smtClean="0">
                <a:solidFill>
                  <a:srgbClr val="00B0F0"/>
                </a:solidFill>
              </a:rPr>
              <a:t>Cloud Based</a:t>
            </a:r>
            <a:endParaRPr lang="en-IN" sz="18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IN" sz="28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Benefits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b="1" dirty="0" smtClean="0"/>
              <a:t> 4. Green Revolution : </a:t>
            </a:r>
          </a:p>
          <a:p>
            <a:endParaRPr lang="en-US" sz="2800" b="1" dirty="0" smtClean="0"/>
          </a:p>
          <a:p>
            <a:pPr marL="514350" indent="-514350"/>
            <a:r>
              <a:rPr lang="en-US" sz="2800" b="1" dirty="0" smtClean="0"/>
              <a:t>Environment Friendly PAPER LESS</a:t>
            </a:r>
          </a:p>
          <a:p>
            <a:pPr marL="514350" indent="-514350"/>
            <a:endParaRPr lang="en-US" sz="2800" b="1" dirty="0" smtClean="0">
              <a:solidFill>
                <a:srgbClr val="00B0F0"/>
              </a:solidFill>
            </a:endParaRPr>
          </a:p>
          <a:p>
            <a:pPr marL="514350" indent="-514350"/>
            <a:endParaRPr lang="en-US" sz="2800" b="1" dirty="0" smtClean="0">
              <a:solidFill>
                <a:srgbClr val="00B0F0"/>
              </a:solidFill>
            </a:endParaRPr>
          </a:p>
          <a:p>
            <a:pPr marL="514350" indent="-514350"/>
            <a:endParaRPr lang="en-US" sz="2800" b="1" dirty="0" smtClean="0">
              <a:solidFill>
                <a:srgbClr val="00B0F0"/>
              </a:solidFill>
            </a:endParaRPr>
          </a:p>
          <a:p>
            <a:pPr marL="514350" indent="-514350"/>
            <a:r>
              <a:rPr lang="en-US" sz="2800" b="1" dirty="0" smtClean="0">
                <a:solidFill>
                  <a:srgbClr val="00B0F0"/>
                </a:solidFill>
              </a:rPr>
              <a:t>Sustainable</a:t>
            </a:r>
            <a:endParaRPr lang="en-IN" sz="18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IN" sz="28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Benefits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b="1" dirty="0" smtClean="0">
                <a:solidFill>
                  <a:srgbClr val="C00000"/>
                </a:solidFill>
              </a:rPr>
              <a:t>5. </a:t>
            </a:r>
            <a:r>
              <a:rPr lang="en-US" sz="2800" b="1" dirty="0" err="1" smtClean="0">
                <a:solidFill>
                  <a:srgbClr val="C00000"/>
                </a:solidFill>
              </a:rPr>
              <a:t>Modelling</a:t>
            </a:r>
            <a:r>
              <a:rPr lang="en-US" sz="2800" b="1" dirty="0" smtClean="0">
                <a:solidFill>
                  <a:srgbClr val="C00000"/>
                </a:solidFill>
              </a:rPr>
              <a:t>:</a:t>
            </a:r>
            <a:r>
              <a:rPr lang="en-US" sz="2800" b="1" dirty="0" smtClean="0"/>
              <a:t> </a:t>
            </a:r>
          </a:p>
          <a:p>
            <a:endParaRPr lang="en-US" sz="2800" b="1" dirty="0" smtClean="0"/>
          </a:p>
          <a:p>
            <a:pPr marL="1428750" lvl="2" indent="-514350" algn="l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Dynamic Auto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Modelling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on Principals of Basic IS Codes Fundaments.</a:t>
            </a:r>
          </a:p>
          <a:p>
            <a:pPr marL="1428750" lvl="2" indent="-514350" algn="l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Machine Learning of Frame Analysis and Design</a:t>
            </a:r>
          </a:p>
          <a:p>
            <a:pPr marL="514350" indent="-514350">
              <a:buAutoNum type="alphaUcPeriod"/>
            </a:pPr>
            <a:endParaRPr lang="en-US" sz="2800" b="1" dirty="0" smtClean="0">
              <a:solidFill>
                <a:srgbClr val="00B0F0"/>
              </a:solidFill>
            </a:endParaRPr>
          </a:p>
          <a:p>
            <a:pPr marL="514350" indent="-514350"/>
            <a:endParaRPr lang="en-US" sz="2800" b="1" dirty="0" smtClean="0">
              <a:solidFill>
                <a:srgbClr val="00B0F0"/>
              </a:solidFill>
            </a:endParaRPr>
          </a:p>
          <a:p>
            <a:pPr marL="514350" indent="-514350"/>
            <a:endParaRPr lang="en-US" sz="2800" b="1" dirty="0" smtClean="0">
              <a:solidFill>
                <a:srgbClr val="00B0F0"/>
              </a:solidFill>
            </a:endParaRPr>
          </a:p>
          <a:p>
            <a:pPr marL="514350" indent="-514350"/>
            <a:r>
              <a:rPr lang="en-US" sz="2800" b="1" dirty="0" smtClean="0">
                <a:solidFill>
                  <a:srgbClr val="00B0F0"/>
                </a:solidFill>
              </a:rPr>
              <a:t>Auto </a:t>
            </a:r>
            <a:r>
              <a:rPr lang="en-US" sz="2800" b="1" dirty="0" err="1" smtClean="0">
                <a:solidFill>
                  <a:srgbClr val="00B0F0"/>
                </a:solidFill>
              </a:rPr>
              <a:t>Modelling</a:t>
            </a:r>
            <a:r>
              <a:rPr lang="en-US" sz="2800" b="1" dirty="0" smtClean="0">
                <a:solidFill>
                  <a:srgbClr val="00B0F0"/>
                </a:solidFill>
              </a:rPr>
              <a:t>.</a:t>
            </a:r>
            <a:endParaRPr lang="en-IN" sz="18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IN" sz="28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571744"/>
            <a:ext cx="9144000" cy="2071702"/>
          </a:xfrm>
        </p:spPr>
        <p:txBody>
          <a:bodyPr>
            <a:normAutofit fontScale="55000" lnSpcReduction="20000"/>
          </a:bodyPr>
          <a:lstStyle/>
          <a:p>
            <a:r>
              <a:rPr lang="en-US" sz="8000" dirty="0" smtClean="0">
                <a:solidFill>
                  <a:schemeClr val="accent6">
                    <a:lumMod val="75000"/>
                  </a:schemeClr>
                </a:solidFill>
              </a:rPr>
              <a:t>Cloud Based RC Building Earthquake Resistant Structural Design Software.</a:t>
            </a:r>
            <a:br>
              <a:rPr lang="en-US" sz="8000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en-IN" sz="8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71414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0070C0"/>
                </a:solidFill>
              </a:rPr>
              <a:t>MvDad.com</a:t>
            </a:r>
            <a:br>
              <a:rPr lang="en-US" sz="6000" dirty="0" smtClean="0">
                <a:solidFill>
                  <a:srgbClr val="0070C0"/>
                </a:solidFill>
              </a:rPr>
            </a:br>
            <a:r>
              <a:rPr lang="en-US" sz="2700" dirty="0" smtClean="0">
                <a:solidFill>
                  <a:srgbClr val="0070C0"/>
                </a:solidFill>
              </a:rPr>
              <a:t>Sustainable Stable Structural Solutions</a:t>
            </a:r>
            <a:br>
              <a:rPr lang="en-US" sz="2700" dirty="0" smtClean="0">
                <a:solidFill>
                  <a:srgbClr val="0070C0"/>
                </a:solidFill>
              </a:rPr>
            </a:b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142852"/>
            <a:ext cx="1080000" cy="10757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Benefits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b="1" dirty="0" smtClean="0">
                <a:solidFill>
                  <a:srgbClr val="C00000"/>
                </a:solidFill>
              </a:rPr>
              <a:t>6. Safe:</a:t>
            </a:r>
            <a:r>
              <a:rPr lang="en-US" sz="2800" b="1" dirty="0" smtClean="0"/>
              <a:t> </a:t>
            </a:r>
          </a:p>
          <a:p>
            <a:endParaRPr lang="en-US" sz="2800" b="1" dirty="0" smtClean="0"/>
          </a:p>
          <a:p>
            <a:pPr marL="1428750" lvl="2" indent="-514350" algn="l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EARTHQUAKE Resistant </a:t>
            </a:r>
          </a:p>
          <a:p>
            <a:pPr marL="1428750" lvl="2" indent="-514350" algn="l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Sustainable Stable Structural Solutions.</a:t>
            </a:r>
          </a:p>
          <a:p>
            <a:pPr marL="514350" indent="-514350"/>
            <a:endParaRPr lang="en-US" sz="2800" b="1" dirty="0" smtClean="0">
              <a:solidFill>
                <a:srgbClr val="00B0F0"/>
              </a:solidFill>
            </a:endParaRPr>
          </a:p>
          <a:p>
            <a:pPr marL="514350" indent="-514350"/>
            <a:endParaRPr lang="en-US" sz="2800" b="1" dirty="0" smtClean="0">
              <a:solidFill>
                <a:srgbClr val="00B0F0"/>
              </a:solidFill>
            </a:endParaRPr>
          </a:p>
          <a:p>
            <a:pPr marL="514350" indent="-514350"/>
            <a:r>
              <a:rPr lang="en-US" sz="2800" b="1" dirty="0" smtClean="0">
                <a:solidFill>
                  <a:srgbClr val="00B0F0"/>
                </a:solidFill>
              </a:rPr>
              <a:t>To Save Precious Human Lives.</a:t>
            </a:r>
            <a:endParaRPr lang="en-IN" sz="18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IN" sz="28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Benefits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b="1" dirty="0" smtClean="0">
                <a:solidFill>
                  <a:srgbClr val="C00000"/>
                </a:solidFill>
              </a:rPr>
              <a:t>7. </a:t>
            </a:r>
            <a:r>
              <a:rPr lang="en-US" sz="2800" b="1" dirty="0" err="1" smtClean="0">
                <a:solidFill>
                  <a:srgbClr val="C00000"/>
                </a:solidFill>
              </a:rPr>
              <a:t>Avialability</a:t>
            </a:r>
            <a:r>
              <a:rPr lang="en-US" sz="2800" b="1" dirty="0" smtClean="0">
                <a:solidFill>
                  <a:srgbClr val="C00000"/>
                </a:solidFill>
              </a:rPr>
              <a:t>:</a:t>
            </a:r>
            <a:r>
              <a:rPr lang="en-US" sz="2800" b="1" dirty="0" smtClean="0"/>
              <a:t> </a:t>
            </a:r>
          </a:p>
          <a:p>
            <a:endParaRPr lang="en-US" sz="2800" b="1" dirty="0" smtClean="0"/>
          </a:p>
          <a:p>
            <a:pPr marL="3257550" lvl="6" indent="-514350" algn="l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24 X 7</a:t>
            </a:r>
          </a:p>
          <a:p>
            <a:pPr marL="3257550" lvl="6" indent="-514350" algn="l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365 days</a:t>
            </a:r>
          </a:p>
          <a:p>
            <a:pPr marL="514350" indent="-514350"/>
            <a:endParaRPr lang="en-US" sz="2800" b="1" dirty="0" smtClean="0">
              <a:solidFill>
                <a:srgbClr val="00B0F0"/>
              </a:solidFill>
            </a:endParaRPr>
          </a:p>
          <a:p>
            <a:pPr marL="514350" indent="-514350"/>
            <a:r>
              <a:rPr lang="en-US" sz="2800" b="1" dirty="0" smtClean="0">
                <a:solidFill>
                  <a:srgbClr val="00B0F0"/>
                </a:solidFill>
              </a:rPr>
              <a:t>To Save Precious Time.</a:t>
            </a:r>
            <a:endParaRPr lang="en-IN" sz="18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IN" sz="28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Benefits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b="1" dirty="0" smtClean="0">
                <a:solidFill>
                  <a:srgbClr val="C00000"/>
                </a:solidFill>
              </a:rPr>
              <a:t>8. Results:</a:t>
            </a:r>
            <a:r>
              <a:rPr lang="en-US" sz="2800" b="1" dirty="0" smtClean="0"/>
              <a:t> </a:t>
            </a:r>
          </a:p>
          <a:p>
            <a:endParaRPr lang="en-US" sz="2800" b="1" dirty="0" smtClean="0"/>
          </a:p>
          <a:p>
            <a:pPr marL="1428750" lvl="2" indent="-514350" algn="l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Transparent RESULTS along with Entered Data in MS Excel &amp; Graphic Format</a:t>
            </a:r>
          </a:p>
          <a:p>
            <a:pPr marL="514350" indent="-514350"/>
            <a:endParaRPr lang="en-US" sz="2800" b="1" dirty="0" smtClean="0">
              <a:solidFill>
                <a:srgbClr val="00B0F0"/>
              </a:solidFill>
            </a:endParaRPr>
          </a:p>
          <a:p>
            <a:pPr marL="514350" indent="-514350"/>
            <a:r>
              <a:rPr lang="en-US" sz="2800" b="1" dirty="0" smtClean="0">
                <a:solidFill>
                  <a:srgbClr val="00B0F0"/>
                </a:solidFill>
              </a:rPr>
              <a:t>To Execute Work Smoothly.</a:t>
            </a:r>
            <a:endParaRPr lang="en-IN" sz="18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IN" sz="28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Benefits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b="1" dirty="0" smtClean="0">
                <a:solidFill>
                  <a:srgbClr val="C00000"/>
                </a:solidFill>
              </a:rPr>
              <a:t>9. Cost:</a:t>
            </a:r>
            <a:r>
              <a:rPr lang="en-US" sz="2800" b="1" dirty="0" smtClean="0"/>
              <a:t> </a:t>
            </a:r>
          </a:p>
          <a:p>
            <a:endParaRPr lang="en-US" sz="2800" b="1" dirty="0" smtClean="0"/>
          </a:p>
          <a:p>
            <a:pPr marL="1885950" lvl="3" indent="-514350" algn="l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Saving on </a:t>
            </a:r>
          </a:p>
          <a:p>
            <a:pPr marL="1885950" lvl="3" indent="-514350" algn="l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Trained Manpower</a:t>
            </a:r>
          </a:p>
          <a:p>
            <a:pPr marL="1885950" lvl="3" indent="-514350" algn="l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Expensive software </a:t>
            </a:r>
          </a:p>
          <a:p>
            <a:pPr marL="1885950" lvl="3" indent="-514350" algn="l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Computer Hardware</a:t>
            </a:r>
          </a:p>
          <a:p>
            <a:pPr marL="514350" indent="-514350"/>
            <a:endParaRPr lang="en-US" sz="2000" b="1" dirty="0" smtClean="0"/>
          </a:p>
          <a:p>
            <a:pPr marL="514350" indent="-514350"/>
            <a:endParaRPr lang="en-US" sz="2800" b="1" dirty="0" smtClean="0">
              <a:solidFill>
                <a:srgbClr val="00B0F0"/>
              </a:solidFill>
            </a:endParaRPr>
          </a:p>
          <a:p>
            <a:pPr marL="514350" indent="-514350"/>
            <a:r>
              <a:rPr lang="en-US" sz="2800" b="1" dirty="0" smtClean="0">
                <a:solidFill>
                  <a:srgbClr val="00B0F0"/>
                </a:solidFill>
              </a:rPr>
              <a:t>Pay per use.</a:t>
            </a:r>
            <a:endParaRPr lang="en-IN" sz="18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</a:br>
            <a:endParaRPr lang="en-IN" sz="2800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How to Operate MvDad.com ?</a:t>
            </a: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Create New Project 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Create New Project</a:t>
            </a:r>
          </a:p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N" sz="4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Select 6 Data from the </a:t>
            </a:r>
            <a:r>
              <a:rPr lang="en-IN" sz="4000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DropDown</a:t>
            </a:r>
            <a:r>
              <a:rPr lang="en-IN" sz="4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Box</a:t>
            </a:r>
            <a:endParaRPr lang="en-IN" sz="2800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Create New Project</a:t>
            </a:r>
          </a:p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N" sz="4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Select 6 Data from the </a:t>
            </a:r>
            <a:r>
              <a:rPr lang="en-IN" sz="4000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DropDown</a:t>
            </a:r>
            <a:r>
              <a:rPr lang="en-IN" sz="4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Box</a:t>
            </a:r>
          </a:p>
          <a:p>
            <a:r>
              <a:rPr lang="en-IN" sz="4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1. Building Type</a:t>
            </a:r>
            <a:endParaRPr lang="en-IN" sz="28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Create New Project</a:t>
            </a:r>
          </a:p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N" sz="4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Select 6 Data from the </a:t>
            </a:r>
            <a:r>
              <a:rPr lang="en-IN" sz="4000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DropDown</a:t>
            </a:r>
            <a:r>
              <a:rPr lang="en-IN" sz="4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Box</a:t>
            </a:r>
          </a:p>
          <a:p>
            <a:pPr marL="742950" indent="-742950">
              <a:buAutoNum type="arabicPeriod"/>
            </a:pPr>
            <a:r>
              <a:rPr lang="en-IN" sz="4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Building Type</a:t>
            </a:r>
          </a:p>
          <a:p>
            <a:pPr marL="514350" indent="-514350">
              <a:buAutoNum type="arabicPeriod"/>
            </a:pPr>
            <a:r>
              <a:rPr lang="en-IN" sz="4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Number of Floors</a:t>
            </a:r>
            <a:endParaRPr lang="en-IN" sz="28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Create New Project</a:t>
            </a:r>
          </a:p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N" sz="4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Select 6 Data from the </a:t>
            </a:r>
            <a:r>
              <a:rPr lang="en-IN" sz="4000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DropDown</a:t>
            </a:r>
            <a:r>
              <a:rPr lang="en-IN" sz="4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Box</a:t>
            </a:r>
          </a:p>
          <a:p>
            <a:pPr marL="742950" indent="-742950">
              <a:buAutoNum type="arabicPeriod"/>
            </a:pPr>
            <a:r>
              <a:rPr lang="en-IN" sz="4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Building Type</a:t>
            </a:r>
          </a:p>
          <a:p>
            <a:pPr marL="514350" indent="-514350">
              <a:buAutoNum type="arabicPeriod"/>
            </a:pPr>
            <a:r>
              <a:rPr lang="en-IN" sz="4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Number of Floors</a:t>
            </a:r>
          </a:p>
          <a:p>
            <a:pPr marL="514350" indent="-514350">
              <a:buAutoNum type="arabicPeriod"/>
            </a:pPr>
            <a:r>
              <a:rPr lang="en-IN" sz="4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Floor Heights</a:t>
            </a:r>
            <a:endParaRPr lang="en-IN" sz="28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Motivators</a:t>
            </a:r>
            <a:endParaRPr lang="en-I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7" name="Content Placeholder 4" descr="Screenshot 2025-03-11 15312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1714488"/>
            <a:ext cx="7200000" cy="4801470"/>
          </a:xfrm>
          <a:prstGeom prst="rect">
            <a:avLst/>
          </a:prstGeom>
        </p:spPr>
      </p:pic>
      <p:pic>
        <p:nvPicPr>
          <p:cNvPr id="2051" name="Picture 3" descr="C:\Users\BPK\Pictures\Screenshot 2025-09-04 231028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1357298"/>
            <a:ext cx="8132174" cy="542286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Create New Project</a:t>
            </a:r>
          </a:p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N" sz="4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Select 6 Data from the </a:t>
            </a:r>
            <a:r>
              <a:rPr lang="en-IN" sz="4000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DropDown</a:t>
            </a:r>
            <a:r>
              <a:rPr lang="en-IN" sz="4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Box</a:t>
            </a:r>
          </a:p>
          <a:p>
            <a:pPr marL="742950" indent="-742950">
              <a:buAutoNum type="arabicPeriod"/>
            </a:pPr>
            <a:r>
              <a:rPr lang="en-IN" sz="4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Building Type</a:t>
            </a:r>
          </a:p>
          <a:p>
            <a:pPr marL="514350" indent="-514350">
              <a:buAutoNum type="arabicPeriod"/>
            </a:pPr>
            <a:r>
              <a:rPr lang="en-IN" sz="4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Number of Floors</a:t>
            </a:r>
          </a:p>
          <a:p>
            <a:pPr marL="514350" indent="-514350">
              <a:buAutoNum type="arabicPeriod"/>
            </a:pPr>
            <a:r>
              <a:rPr lang="en-IN" sz="4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Floor Heights</a:t>
            </a:r>
          </a:p>
          <a:p>
            <a:pPr marL="514350" indent="-514350">
              <a:buAutoNum type="arabicPeriod"/>
            </a:pPr>
            <a:r>
              <a:rPr lang="en-IN" sz="4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Project Location</a:t>
            </a:r>
            <a:endParaRPr lang="en-IN" sz="28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Create New Project</a:t>
            </a:r>
          </a:p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N" sz="4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Select 6 Data from the </a:t>
            </a:r>
            <a:r>
              <a:rPr lang="en-IN" sz="4000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DropDown</a:t>
            </a:r>
            <a:r>
              <a:rPr lang="en-IN" sz="4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Box</a:t>
            </a:r>
          </a:p>
          <a:p>
            <a:pPr marL="742950" indent="-742950">
              <a:buAutoNum type="arabicPeriod"/>
            </a:pPr>
            <a:r>
              <a:rPr lang="en-IN" sz="4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Building Type</a:t>
            </a:r>
          </a:p>
          <a:p>
            <a:pPr marL="514350" indent="-514350">
              <a:buAutoNum type="arabicPeriod"/>
            </a:pPr>
            <a:r>
              <a:rPr lang="en-IN" sz="4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Number of Floors</a:t>
            </a:r>
          </a:p>
          <a:p>
            <a:pPr marL="514350" indent="-514350">
              <a:buAutoNum type="arabicPeriod"/>
            </a:pPr>
            <a:r>
              <a:rPr lang="en-IN" sz="4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Floor Heights</a:t>
            </a:r>
          </a:p>
          <a:p>
            <a:pPr marL="514350" indent="-514350">
              <a:buAutoNum type="arabicPeriod"/>
            </a:pPr>
            <a:r>
              <a:rPr lang="en-IN" sz="4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Project Location</a:t>
            </a:r>
          </a:p>
          <a:p>
            <a:pPr marL="514350" indent="-514350">
              <a:buAutoNum type="arabicPeriod"/>
            </a:pPr>
            <a:r>
              <a:rPr lang="en-IN" sz="4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Foundation Depth</a:t>
            </a:r>
            <a:endParaRPr lang="en-IN" sz="28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Create New Project</a:t>
            </a:r>
          </a:p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N" sz="4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Select 6 Data from the </a:t>
            </a:r>
            <a:r>
              <a:rPr lang="en-IN" sz="4000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DropDown</a:t>
            </a:r>
            <a:r>
              <a:rPr lang="en-IN" sz="4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Box</a:t>
            </a:r>
          </a:p>
          <a:p>
            <a:pPr marL="742950" indent="-742950">
              <a:buAutoNum type="arabicPeriod"/>
            </a:pPr>
            <a:r>
              <a:rPr lang="en-IN" sz="4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Building Type</a:t>
            </a:r>
          </a:p>
          <a:p>
            <a:pPr marL="514350" indent="-514350">
              <a:buAutoNum type="arabicPeriod"/>
            </a:pPr>
            <a:r>
              <a:rPr lang="en-IN" sz="4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Number of Floors</a:t>
            </a:r>
          </a:p>
          <a:p>
            <a:pPr marL="514350" indent="-514350">
              <a:buAutoNum type="arabicPeriod"/>
            </a:pPr>
            <a:r>
              <a:rPr lang="en-IN" sz="4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Floor Heights</a:t>
            </a:r>
          </a:p>
          <a:p>
            <a:pPr marL="514350" indent="-514350">
              <a:buAutoNum type="arabicPeriod"/>
            </a:pPr>
            <a:r>
              <a:rPr lang="en-IN" sz="4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Project Location</a:t>
            </a:r>
          </a:p>
          <a:p>
            <a:pPr marL="514350" indent="-514350">
              <a:buAutoNum type="arabicPeriod"/>
            </a:pPr>
            <a:r>
              <a:rPr lang="en-IN" sz="4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Foundation Depth</a:t>
            </a:r>
          </a:p>
          <a:p>
            <a:pPr marL="514350" indent="-514350">
              <a:buAutoNum type="arabicPeriod"/>
            </a:pPr>
            <a:r>
              <a:rPr lang="en-IN" sz="40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Soil Type</a:t>
            </a:r>
          </a:p>
          <a:p>
            <a:pPr marL="514350" indent="-514350">
              <a:buAutoNum type="arabicPeriod"/>
            </a:pPr>
            <a:endParaRPr lang="en-IN" sz="28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Create New Project</a:t>
            </a:r>
          </a:p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N" sz="4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Select 6 Data from the </a:t>
            </a:r>
            <a:r>
              <a:rPr lang="en-IN" sz="4000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DropDown</a:t>
            </a:r>
            <a:r>
              <a:rPr lang="en-IN" sz="4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Box</a:t>
            </a:r>
          </a:p>
          <a:p>
            <a:pPr marL="742950" indent="-742950" algn="l">
              <a:buAutoNum type="arabicPeriod"/>
            </a:pPr>
            <a:r>
              <a:rPr lang="en-IN" sz="2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Building Type</a:t>
            </a:r>
          </a:p>
          <a:p>
            <a:pPr marL="514350" indent="-514350" algn="l">
              <a:buAutoNum type="arabicPeriod"/>
            </a:pPr>
            <a:r>
              <a:rPr lang="en-IN" sz="2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Number of Floors</a:t>
            </a:r>
          </a:p>
          <a:p>
            <a:pPr marL="514350" indent="-514350" algn="l">
              <a:buAutoNum type="arabicPeriod"/>
            </a:pPr>
            <a:r>
              <a:rPr lang="en-IN" sz="2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Floor Heights</a:t>
            </a:r>
          </a:p>
          <a:p>
            <a:pPr marL="514350" indent="-514350" algn="l">
              <a:buAutoNum type="arabicPeriod"/>
            </a:pPr>
            <a:r>
              <a:rPr lang="en-IN" sz="2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Project Location</a:t>
            </a:r>
          </a:p>
          <a:p>
            <a:pPr marL="514350" indent="-514350" algn="l">
              <a:buAutoNum type="arabicPeriod"/>
            </a:pPr>
            <a:r>
              <a:rPr lang="en-IN" sz="2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Foundation Depth</a:t>
            </a:r>
          </a:p>
          <a:p>
            <a:pPr marL="514350" indent="-514350" algn="l">
              <a:buAutoNum type="arabicPeriod"/>
            </a:pPr>
            <a:r>
              <a:rPr lang="en-IN" sz="2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Soil Type</a:t>
            </a:r>
          </a:p>
          <a:p>
            <a:pPr marL="514350" indent="-514350"/>
            <a:r>
              <a:rPr lang="en-IN" sz="4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 Data  to be Entered</a:t>
            </a:r>
            <a:r>
              <a:rPr lang="en-IN" sz="28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514350" indent="-514350" algn="l"/>
            <a:endParaRPr lang="en-IN" sz="28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endParaRPr lang="en-IN" sz="28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Create New Project</a:t>
            </a:r>
          </a:p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N" sz="4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Select 6 Data from the </a:t>
            </a:r>
            <a:r>
              <a:rPr lang="en-IN" sz="4000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DropDown</a:t>
            </a:r>
            <a:r>
              <a:rPr lang="en-IN" sz="4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Box</a:t>
            </a:r>
          </a:p>
          <a:p>
            <a:pPr marL="742950" indent="-742950" algn="l">
              <a:buAutoNum type="arabicPeriod"/>
            </a:pPr>
            <a:r>
              <a:rPr lang="en-IN" sz="2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Building Type</a:t>
            </a:r>
          </a:p>
          <a:p>
            <a:pPr marL="514350" indent="-514350" algn="l">
              <a:buAutoNum type="arabicPeriod"/>
            </a:pPr>
            <a:r>
              <a:rPr lang="en-IN" sz="2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Number of Floors</a:t>
            </a:r>
          </a:p>
          <a:p>
            <a:pPr marL="514350" indent="-514350" algn="l">
              <a:buAutoNum type="arabicPeriod"/>
            </a:pPr>
            <a:r>
              <a:rPr lang="en-IN" sz="2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Floor Heights</a:t>
            </a:r>
          </a:p>
          <a:p>
            <a:pPr marL="514350" indent="-514350" algn="l">
              <a:buAutoNum type="arabicPeriod"/>
            </a:pPr>
            <a:r>
              <a:rPr lang="en-IN" sz="2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Project Location</a:t>
            </a:r>
          </a:p>
          <a:p>
            <a:pPr marL="514350" indent="-514350" algn="l">
              <a:buAutoNum type="arabicPeriod"/>
            </a:pPr>
            <a:r>
              <a:rPr lang="en-IN" sz="2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Foundation Depth</a:t>
            </a:r>
          </a:p>
          <a:p>
            <a:pPr marL="514350" indent="-514350" algn="l">
              <a:buAutoNum type="arabicPeriod"/>
            </a:pPr>
            <a:r>
              <a:rPr lang="en-IN" sz="2800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Soil Type</a:t>
            </a:r>
          </a:p>
          <a:p>
            <a:pPr marL="514350" indent="-514350"/>
            <a:r>
              <a:rPr lang="en-IN" sz="4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 Data  to be Entered</a:t>
            </a:r>
            <a:r>
              <a:rPr lang="en-IN" sz="28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514350" indent="-514350"/>
            <a:r>
              <a:rPr lang="en-IN" sz="2800" dirty="0" smtClean="0">
                <a:solidFill>
                  <a:schemeClr val="accent3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Bearing Capacity of Soil</a:t>
            </a:r>
          </a:p>
          <a:p>
            <a:pPr marL="514350" indent="-514350" algn="l"/>
            <a:endParaRPr lang="en-IN" sz="28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>
              <a:buAutoNum type="arabicPeriod"/>
            </a:pPr>
            <a:endParaRPr lang="en-IN" sz="2800" dirty="0" smtClean="0">
              <a:solidFill>
                <a:schemeClr val="accent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New Project  Data Sheet 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6" descr="1a. New Project Data from Us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290" y="1285860"/>
            <a:ext cx="5760000" cy="527623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Create New Project</a:t>
            </a:r>
          </a:p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IN" sz="4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Upload the </a:t>
            </a:r>
            <a:r>
              <a:rPr lang="en-IN" sz="4000" dirty="0" err="1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Center</a:t>
            </a:r>
            <a:r>
              <a:rPr lang="en-IN" sz="40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Line Plan along with Column Locations</a:t>
            </a:r>
            <a:endParaRPr lang="en-IN" sz="2800" dirty="0" smtClean="0">
              <a:solidFill>
                <a:schemeClr val="accent5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Center</a:t>
            </a:r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Line Plan with Column Locations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3" descr="3. Center Line Plan with Column Location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701006"/>
            <a:ext cx="7620000" cy="432435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Or Upload Slab Data in Excel Format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7" name="Content Placeholder 3" descr="4. Slab Data in Excel Format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53210" y="1600200"/>
            <a:ext cx="3237580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New Project Data as Entered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3" descr="2. New Project Data as per MvDad Softwar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082" y="1600200"/>
            <a:ext cx="6845835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74+  </a:t>
            </a:r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Seminars / Webinars</a:t>
            </a:r>
            <a:endParaRPr lang="en-I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3" descr="Screenshot 2025-03-11 15343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8566" y="1600892"/>
            <a:ext cx="6786867" cy="45245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Modelling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Modelling Data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Picture 5" descr="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00" y="1928802"/>
            <a:ext cx="6858048" cy="468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Modelling Requirement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Picture 5" descr="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62" y="1928802"/>
            <a:ext cx="6858016" cy="468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Modelling Procedure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Picture 5" descr="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4" y="1928802"/>
            <a:ext cx="6858047" cy="468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Modelling Procedure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Picture 5" descr="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6" y="1857364"/>
            <a:ext cx="6840000" cy="469383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Modelling Procedure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Picture 5" descr="5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86" y="1857364"/>
            <a:ext cx="6840000" cy="471490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Modelling Procedure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Picture 5" descr="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38" y="1928802"/>
            <a:ext cx="6840000" cy="47149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Modelling Procedure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Picture 5" descr="7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76" y="2000240"/>
            <a:ext cx="6840000" cy="470705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Modelling Procedure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Picture 5" descr="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538" y="1785926"/>
            <a:ext cx="6840000" cy="471490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Modelling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406" y="3244334"/>
            <a:ext cx="9001187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Auto </a:t>
            </a:r>
            <a:r>
              <a:rPr lang="en-US" sz="4400" dirty="0" err="1" smtClean="0">
                <a:solidFill>
                  <a:srgbClr val="C00000"/>
                </a:solidFill>
              </a:rPr>
              <a:t>Modelling</a:t>
            </a:r>
            <a:r>
              <a:rPr lang="en-US" sz="4400" dirty="0" smtClean="0">
                <a:solidFill>
                  <a:srgbClr val="C00000"/>
                </a:solidFill>
              </a:rPr>
              <a:t> </a:t>
            </a:r>
            <a:endParaRPr lang="en-US" sz="4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Why MvDad.com ?</a:t>
            </a:r>
            <a:endParaRPr lang="en-IN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Optimisation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406" y="3244334"/>
            <a:ext cx="9001187" cy="76944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C00000"/>
                </a:solidFill>
              </a:rPr>
              <a:t>Optimise</a:t>
            </a:r>
            <a:r>
              <a:rPr lang="en-US" sz="4400" dirty="0" smtClean="0">
                <a:solidFill>
                  <a:srgbClr val="C00000"/>
                </a:solidFill>
              </a:rPr>
              <a:t> Steel Design</a:t>
            </a:r>
            <a:endParaRPr lang="en-IN" sz="4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Plan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3" descr="1. Pla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8566" y="1600200"/>
            <a:ext cx="6786867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Slab Steel Design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3" descr="2. Slab Result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8566" y="1600200"/>
            <a:ext cx="6786867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Beam Steel Design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3" descr="3. Beam Result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8566" y="1600200"/>
            <a:ext cx="6786867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Column Steel Design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3" descr="4. Column Result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8566" y="1600200"/>
            <a:ext cx="6786867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Drawings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Shear Force Diagram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6" descr="1. SF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3468" y="1600200"/>
            <a:ext cx="8017064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Bending Moment Diagram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3" descr="2. BM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1000" y="1600200"/>
            <a:ext cx="8042000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 D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3" descr="3. 3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8566" y="1600200"/>
            <a:ext cx="6786867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 D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3" descr="4. 3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8566" y="1600200"/>
            <a:ext cx="6786867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IN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Features and Benefits</a:t>
            </a:r>
            <a:endParaRPr lang="en-IN" sz="60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Steel Drawings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Footing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4" descr="1. Footing Stee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527" y="1600200"/>
            <a:ext cx="6788945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Column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3" descr="2. Column Stee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527" y="1600200"/>
            <a:ext cx="6788945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Beam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3" descr="3. Beam Stee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527" y="1600200"/>
            <a:ext cx="6788945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Slab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7" name="Content Placeholder 3" descr="4. Slab Stee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77593" y="1600200"/>
            <a:ext cx="4388813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Earthquake Drawings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Center</a:t>
            </a:r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of Mass and </a:t>
            </a:r>
            <a:r>
              <a:rPr lang="en-IN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Center</a:t>
            </a:r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of Stiffness (Rigidity)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3" descr="1. Co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8566" y="1600200"/>
            <a:ext cx="6786867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Torsion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3" descr="2. Torsio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8566" y="1600200"/>
            <a:ext cx="6786867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Mode 1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3" descr="3. Mode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527" y="1600200"/>
            <a:ext cx="6788945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Mode 2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3" descr="4. Mode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527" y="1600200"/>
            <a:ext cx="6788945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Features 5 in 1</a:t>
            </a:r>
          </a:p>
          <a:p>
            <a:r>
              <a:rPr lang="en-IN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1. Analysis</a:t>
            </a:r>
          </a:p>
          <a:p>
            <a:pPr marL="800100" lvl="1" indent="-342900" algn="l"/>
            <a:r>
              <a:rPr lang="en-US" b="1" dirty="0" smtClean="0">
                <a:solidFill>
                  <a:srgbClr val="FF0000"/>
                </a:solidFill>
              </a:rPr>
              <a:t>A. Gravity Loads</a:t>
            </a:r>
          </a:p>
          <a:p>
            <a:pPr marL="800100" lvl="1" indent="-342900" algn="l"/>
            <a:r>
              <a:rPr lang="en-US" sz="2000" b="1" dirty="0" smtClean="0">
                <a:solidFill>
                  <a:srgbClr val="FF0000"/>
                </a:solidFill>
              </a:rPr>
              <a:t>Coefficient Method</a:t>
            </a:r>
          </a:p>
          <a:p>
            <a:pPr marL="800100" lvl="1" indent="-342900" algn="l"/>
            <a:r>
              <a:rPr lang="en-US" sz="2000" b="1" dirty="0" smtClean="0">
                <a:solidFill>
                  <a:srgbClr val="FF0000"/>
                </a:solidFill>
              </a:rPr>
              <a:t>Fixed End Moments</a:t>
            </a:r>
          </a:p>
          <a:p>
            <a:pPr marL="800100" lvl="1" indent="-342900" algn="l"/>
            <a:r>
              <a:rPr lang="en-US" sz="2000" b="1" dirty="0" smtClean="0">
                <a:solidFill>
                  <a:srgbClr val="FF0000"/>
                </a:solidFill>
              </a:rPr>
              <a:t>2D and 3D Frame Analysis</a:t>
            </a:r>
          </a:p>
          <a:p>
            <a:pPr marL="800100" lvl="1" indent="-342900" algn="l"/>
            <a:r>
              <a:rPr lang="en-US" sz="2000" b="1" dirty="0" smtClean="0">
                <a:solidFill>
                  <a:srgbClr val="FF0000"/>
                </a:solidFill>
              </a:rPr>
              <a:t>Finite Element Analysis</a:t>
            </a:r>
          </a:p>
          <a:p>
            <a:pPr marL="800100" lvl="1" indent="-342900" algn="l"/>
            <a:endParaRPr lang="en-US" sz="2000" b="1" dirty="0" smtClean="0">
              <a:solidFill>
                <a:srgbClr val="FF0000"/>
              </a:solidFill>
            </a:endParaRPr>
          </a:p>
          <a:p>
            <a:pPr marL="800100" lvl="1" indent="-342900" algn="l"/>
            <a:endParaRPr lang="en-US" sz="2000" b="1" dirty="0" smtClean="0">
              <a:solidFill>
                <a:srgbClr val="FF0000"/>
              </a:solidFill>
            </a:endParaRPr>
          </a:p>
          <a:p>
            <a:pPr marL="800100" lvl="1" indent="-342900" algn="l"/>
            <a:endParaRPr lang="en-US" sz="2000" b="1" dirty="0" smtClean="0">
              <a:solidFill>
                <a:srgbClr val="FF0000"/>
              </a:solidFill>
            </a:endParaRPr>
          </a:p>
          <a:p>
            <a:pPr marL="800100" lvl="1" indent="-342900" algn="l"/>
            <a:r>
              <a:rPr lang="en-US" sz="2000" b="1" dirty="0" smtClean="0">
                <a:solidFill>
                  <a:srgbClr val="00B0F0"/>
                </a:solidFill>
              </a:rPr>
              <a:t>To check Strength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endParaRPr lang="en-IN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Mode 3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3" descr="5. Mode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527" y="1600200"/>
            <a:ext cx="6788945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Drift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3" descr="6. Drif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8566" y="1600200"/>
            <a:ext cx="6786867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Displacement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3" descr="7. Displacemen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8566" y="1600200"/>
            <a:ext cx="6786867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Lateral Force and Shear Force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3" descr="8. Lateral Forc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8566" y="1600200"/>
            <a:ext cx="6786867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Stability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3" descr="9. Stabilit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78566" y="1600200"/>
            <a:ext cx="6786867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Bill of Quantity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Cement BOQ </a:t>
            </a:r>
            <a:r>
              <a:rPr lang="en-IN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Modulewise</a:t>
            </a:r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3" descr="1. BOQ Cemen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2525" y="1600200"/>
            <a:ext cx="4838950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Cement BOQ </a:t>
            </a:r>
            <a:r>
              <a:rPr lang="en-IN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Floorwise</a:t>
            </a:r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3" descr="2. BOQ Cement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859" y="1600200"/>
            <a:ext cx="3780281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Steel BOQ </a:t>
            </a:r>
            <a:r>
              <a:rPr lang="en-IN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Modulewise</a:t>
            </a:r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3" descr="3. BOQ Stee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55708" y="1600200"/>
            <a:ext cx="6832583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Steel BOQ </a:t>
            </a:r>
            <a:r>
              <a:rPr lang="en-IN" sz="2800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Floorwise</a:t>
            </a:r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6" name="Content Placeholder 3" descr="4. BOQ Steel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799" y="1600200"/>
            <a:ext cx="6872402" cy="452596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Features 5 in 1</a:t>
            </a:r>
          </a:p>
          <a:p>
            <a:r>
              <a:rPr lang="en-IN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1. Analysis</a:t>
            </a:r>
          </a:p>
          <a:p>
            <a:pPr marL="800100" lvl="1" indent="-342900" algn="l"/>
            <a:r>
              <a:rPr lang="en-US" b="1" dirty="0" smtClean="0">
                <a:solidFill>
                  <a:srgbClr val="FF0000"/>
                </a:solidFill>
              </a:rPr>
              <a:t>A. Gravity Loads	</a:t>
            </a: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B. Seismic Loads</a:t>
            </a:r>
            <a:r>
              <a:rPr lang="en-US" b="1" dirty="0" smtClean="0">
                <a:solidFill>
                  <a:srgbClr val="FF0000"/>
                </a:solidFill>
              </a:rPr>
              <a:t>	</a:t>
            </a:r>
          </a:p>
          <a:p>
            <a:pPr marL="800100" lvl="1" indent="-342900" algn="l"/>
            <a:r>
              <a:rPr lang="en-US" sz="2000" b="1" dirty="0" smtClean="0">
                <a:solidFill>
                  <a:srgbClr val="FF0000"/>
                </a:solidFill>
              </a:rPr>
              <a:t>Coefficient Method		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a. Static Equivalent Coefficient Method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800100" lvl="1" indent="-342900" algn="l"/>
            <a:r>
              <a:rPr lang="en-US" sz="2000" b="1" dirty="0" smtClean="0">
                <a:solidFill>
                  <a:srgbClr val="FF0000"/>
                </a:solidFill>
              </a:rPr>
              <a:t>Fixed End Moments		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b.  Dynamic Response Spectrum Method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800100" lvl="1" indent="-342900" algn="l"/>
            <a:r>
              <a:rPr lang="en-US" sz="2000" b="1" dirty="0" smtClean="0">
                <a:solidFill>
                  <a:srgbClr val="FF0000"/>
                </a:solidFill>
              </a:rPr>
              <a:t>2D and 3D Frame Analysis	  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ABS Method: Absolute Sum Method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800100" lvl="1" indent="-342900" algn="l"/>
            <a:r>
              <a:rPr lang="en-US" sz="2000" b="1" dirty="0" smtClean="0">
                <a:solidFill>
                  <a:srgbClr val="FF0000"/>
                </a:solidFill>
              </a:rPr>
              <a:t>Finite Element Analysis	  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SRSS Method: Square root of Sum of Squares</a:t>
            </a:r>
          </a:p>
          <a:p>
            <a:pPr marL="800100" lvl="1" indent="-342900" algn="l"/>
            <a:r>
              <a:rPr lang="en-US" sz="2000" b="1" dirty="0" smtClean="0">
                <a:solidFill>
                  <a:srgbClr val="FF0000"/>
                </a:solidFill>
              </a:rPr>
              <a:t>		   			   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CQC Method: Complete Quadratic Combination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marL="800100" lvl="1" indent="-342900" algn="l"/>
            <a:endParaRPr lang="en-US" sz="2000" b="1" dirty="0" smtClean="0">
              <a:solidFill>
                <a:srgbClr val="FF0000"/>
              </a:solidFill>
            </a:endParaRPr>
          </a:p>
          <a:p>
            <a:pPr marL="800100" lvl="1" indent="-342900" algn="l"/>
            <a:endParaRPr lang="en-US" sz="2000" b="1" dirty="0" smtClean="0">
              <a:solidFill>
                <a:srgbClr val="FF0000"/>
              </a:solidFill>
            </a:endParaRPr>
          </a:p>
          <a:p>
            <a:pPr marL="800100" lvl="1" indent="-342900" algn="l"/>
            <a:r>
              <a:rPr lang="en-US" sz="2000" b="1" dirty="0" smtClean="0">
                <a:solidFill>
                  <a:srgbClr val="00B0F0"/>
                </a:solidFill>
              </a:rPr>
              <a:t>To check Strength		To check Structure Stability, Drift &amp; Displacement</a:t>
            </a:r>
          </a:p>
          <a:p>
            <a:pPr marL="800100" lvl="1" indent="-342900" algn="l"/>
            <a:r>
              <a:rPr lang="en-US" sz="2000" b="1" dirty="0" smtClean="0">
                <a:solidFill>
                  <a:srgbClr val="00B0F0"/>
                </a:solidFill>
              </a:rPr>
              <a:t>					 by P-Delta Method 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1400" dirty="0" smtClean="0"/>
              <a:t/>
            </a:r>
            <a:br>
              <a:rPr lang="en-US" sz="1400" dirty="0" smtClean="0"/>
            </a:br>
            <a:endParaRPr lang="en-IN" sz="1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Estimation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1026" name="Picture 2" descr="C:\Users\BPK\Documents\Demo\A. Presentation PPT\Demo Presentation\MvDad Demo Presentaion\MvDad Pamphlet\6. BOQ\5. BOQ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1500174"/>
            <a:ext cx="5186363" cy="192405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Estimation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1026" name="Picture 2" descr="C:\Users\BPK\Documents\Demo\A. Presentation PPT\Demo Presentation\MvDad Demo Presentaion\MvDad Pamphlet\6. BOQ\5. BOQ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1538" y="1500174"/>
            <a:ext cx="5186363" cy="1924050"/>
          </a:xfrm>
          <a:prstGeom prst="rect">
            <a:avLst/>
          </a:prstGeom>
          <a:noFill/>
        </p:spPr>
      </p:pic>
      <p:pic>
        <p:nvPicPr>
          <p:cNvPr id="2050" name="Picture 2" descr="C:\Users\BPK\Documents\Demo\A. Presentation PPT\Demo Presentation\MvDad Demo Presentaion\MvDad Pamphlet\6. BOQ\6. BOQ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4414" y="3643314"/>
            <a:ext cx="7058025" cy="215741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Case Study</a:t>
            </a:r>
          </a:p>
          <a:p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  <p:pic>
        <p:nvPicPr>
          <p:cNvPr id="1026" name="Picture 2" descr="C:\Users\BPK\Pictures\Screenshots\Screenshot 2025-08-19 122234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2163" y="1657350"/>
            <a:ext cx="5019675" cy="35433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Conclusion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marL="514350" indent="-514350" algn="l">
              <a:buAutoNum type="arabicPeriod"/>
            </a:pPr>
            <a:r>
              <a:rPr lang="en-IN" sz="28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Anyone can Create New Project within 10 Minutes from anywhere</a:t>
            </a:r>
          </a:p>
          <a:p>
            <a:pPr marL="514350" indent="-514350" algn="l">
              <a:buAutoNum type="arabicPeriod"/>
            </a:pPr>
            <a:r>
              <a:rPr lang="en-IN" sz="28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Most Optimise Design to provide Sustainable Stable Structural Solution</a:t>
            </a:r>
          </a:p>
          <a:p>
            <a:pPr marL="514350" indent="-514350" algn="l">
              <a:buAutoNum type="arabicPeriod"/>
            </a:pPr>
            <a:r>
              <a:rPr lang="en-IN" sz="2800" dirty="0" smtClean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Share</a:t>
            </a:r>
          </a:p>
          <a:p>
            <a:pPr marL="514350" indent="-514350">
              <a:buAutoNum type="arabicPeriod"/>
            </a:pPr>
            <a:endParaRPr lang="en-IN" sz="2800" dirty="0" smtClean="0">
              <a:solidFill>
                <a:srgbClr val="00B0F0"/>
              </a:solidFill>
              <a:latin typeface="Arial" pitchFamily="34" charset="0"/>
              <a:cs typeface="Arial" pitchFamily="34" charset="0"/>
            </a:endParaRP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We are open to Collaborate </a:t>
            </a: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</a:rPr>
              <a:t>We are open to Collaborate</a:t>
            </a:r>
          </a:p>
          <a:p>
            <a:endParaRPr lang="en-U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 algn="l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A. With Colleges</a:t>
            </a:r>
          </a:p>
          <a:p>
            <a:pPr lvl="1" algn="l"/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Offering FREE Login Access of Exclusive Project for Students Education Purposes.</a:t>
            </a:r>
          </a:p>
          <a:p>
            <a:pPr lvl="1" algn="l"/>
            <a:endParaRPr lang="en-US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 algn="l"/>
            <a:r>
              <a:rPr lang="en-US" sz="2400" dirty="0" smtClean="0">
                <a:solidFill>
                  <a:srgbClr val="00B0F0"/>
                </a:solidFill>
              </a:rPr>
              <a:t>74+ </a:t>
            </a:r>
            <a:r>
              <a:rPr lang="en-US" sz="2400" dirty="0" smtClean="0">
                <a:solidFill>
                  <a:srgbClr val="00B0F0"/>
                </a:solidFill>
              </a:rPr>
              <a:t>Seminars / Webinars Conducted across Bharat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lvl="1" algn="l"/>
            <a:endParaRPr lang="en-US" sz="2400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lvl="1" algn="l"/>
            <a:r>
              <a:rPr lang="en-US" sz="2400" b="1" dirty="0" smtClean="0">
                <a:solidFill>
                  <a:schemeClr val="accent6">
                    <a:lumMod val="75000"/>
                  </a:schemeClr>
                </a:solidFill>
              </a:rPr>
              <a:t>B. With Professionals</a:t>
            </a:r>
          </a:p>
          <a:p>
            <a:pPr lvl="1" algn="l"/>
            <a:endParaRPr lang="en-US" sz="2400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endParaRPr lang="en-IN" sz="28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928802"/>
            <a:ext cx="9144000" cy="1714512"/>
          </a:xfrm>
        </p:spPr>
        <p:txBody>
          <a:bodyPr>
            <a:noAutofit/>
          </a:bodyPr>
          <a:lstStyle/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Cloud Based RC Building Earthquake Resistant Structural Design Software.</a:t>
            </a:r>
          </a:p>
          <a:p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5400" dirty="0" smtClean="0">
                <a:solidFill>
                  <a:srgbClr val="C00000"/>
                </a:solidFill>
              </a:rPr>
              <a:t>Thank You</a:t>
            </a:r>
          </a:p>
          <a:p>
            <a:r>
              <a:rPr lang="en-US" sz="3600" dirty="0" smtClean="0">
                <a:solidFill>
                  <a:srgbClr val="C00000"/>
                </a:solidFill>
              </a:rPr>
              <a:t>   Tutorial                                               Feedback</a:t>
            </a:r>
            <a:endParaRPr lang="en-IN" sz="3600" dirty="0">
              <a:solidFill>
                <a:srgbClr val="C00000"/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428604"/>
            <a:ext cx="9144000" cy="1470025"/>
          </a:xfrm>
        </p:spPr>
        <p:txBody>
          <a:bodyPr>
            <a:normAutofit fontScale="90000"/>
          </a:bodyPr>
          <a:lstStyle/>
          <a:p>
            <a:r>
              <a:rPr lang="en-US" sz="6000" dirty="0" smtClean="0">
                <a:solidFill>
                  <a:srgbClr val="0070C0"/>
                </a:solidFill>
              </a:rPr>
              <a:t>MvDad.com</a:t>
            </a:r>
            <a:br>
              <a:rPr lang="en-US" sz="6000" dirty="0" smtClean="0">
                <a:solidFill>
                  <a:srgbClr val="0070C0"/>
                </a:solidFill>
              </a:rPr>
            </a:br>
            <a:r>
              <a:rPr lang="en-US" sz="2700" dirty="0" smtClean="0">
                <a:solidFill>
                  <a:srgbClr val="0070C0"/>
                </a:solidFill>
              </a:rPr>
              <a:t>Sustainable Stable Structural Solutions</a:t>
            </a:r>
            <a:br>
              <a:rPr lang="en-US" sz="2700" dirty="0" smtClean="0">
                <a:solidFill>
                  <a:srgbClr val="0070C0"/>
                </a:solidFill>
              </a:rPr>
            </a:b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6" y="357166"/>
            <a:ext cx="1080000" cy="1075785"/>
          </a:xfrm>
          <a:prstGeom prst="rect">
            <a:avLst/>
          </a:prstGeom>
        </p:spPr>
      </p:pic>
      <p:pic>
        <p:nvPicPr>
          <p:cNvPr id="6" name="Picture 5" descr="youtube_social_icon_r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3108" y="3857628"/>
            <a:ext cx="720000" cy="506953"/>
          </a:xfrm>
          <a:prstGeom prst="rect">
            <a:avLst/>
          </a:prstGeom>
        </p:spPr>
      </p:pic>
      <p:pic>
        <p:nvPicPr>
          <p:cNvPr id="7" name="Picture 6" descr="Screenshot 2025-03-15 18194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48" y="4500570"/>
            <a:ext cx="2000264" cy="2020676"/>
          </a:xfrm>
          <a:prstGeom prst="rect">
            <a:avLst/>
          </a:prstGeom>
        </p:spPr>
      </p:pic>
      <p:pic>
        <p:nvPicPr>
          <p:cNvPr id="8" name="Picture 7" descr="FeedBack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2330" y="4643446"/>
            <a:ext cx="1829858" cy="1800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57232"/>
            <a:ext cx="9144000" cy="500066"/>
          </a:xfrm>
        </p:spPr>
        <p:txBody>
          <a:bodyPr>
            <a:noAutofit/>
          </a:bodyPr>
          <a:lstStyle/>
          <a:p>
            <a:r>
              <a:rPr lang="en-IN" sz="28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Features 5 in 1</a:t>
            </a:r>
          </a:p>
          <a:p>
            <a:r>
              <a:rPr lang="en-IN" sz="6000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2. Design</a:t>
            </a:r>
          </a:p>
          <a:p>
            <a:pPr marL="800100" lvl="1" indent="-342900" algn="l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To Design the Most Economical Section Each and every element is OPTIMISED By reiterating.</a:t>
            </a:r>
          </a:p>
          <a:p>
            <a:pPr marL="800100" lvl="1" indent="-342900" algn="l"/>
            <a:endParaRPr lang="en-US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800100" lvl="1" indent="-342900" algn="l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Footing, Column, R Beam, Flanged Beam, Slab</a:t>
            </a:r>
          </a:p>
          <a:p>
            <a:pPr marL="800100" lvl="1" indent="-342900" algn="l"/>
            <a:endParaRPr lang="en-US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800100" lvl="1" indent="-342900" algn="l"/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Economical Beam Design on the basis of Bending Moment at the Face of the Column.</a:t>
            </a:r>
          </a:p>
          <a:p>
            <a:pPr marL="342900" indent="-342900"/>
            <a:endParaRPr lang="en-US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/>
            <a:endParaRPr lang="en-US" sz="1400" dirty="0" smtClean="0"/>
          </a:p>
          <a:p>
            <a:pPr marL="342900" indent="-342900"/>
            <a:endParaRPr lang="en-US" sz="1400" dirty="0" smtClean="0"/>
          </a:p>
          <a:p>
            <a:pPr marL="342900" indent="-342900"/>
            <a:r>
              <a:rPr lang="en-US" sz="2000" b="1" dirty="0" smtClean="0">
                <a:solidFill>
                  <a:srgbClr val="00B0F0"/>
                </a:solidFill>
              </a:rPr>
              <a:t>To make Sustainable Stable Structure.</a:t>
            </a:r>
            <a:r>
              <a:rPr lang="en-US" sz="1400" b="1" dirty="0" smtClean="0"/>
              <a:t/>
            </a:r>
            <a:br>
              <a:rPr lang="en-US" sz="1400" b="1" dirty="0" smtClean="0"/>
            </a:br>
            <a:endParaRPr lang="en-IN" sz="1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85794"/>
          </a:xfrm>
        </p:spPr>
        <p:txBody>
          <a:bodyPr>
            <a:normAutofit/>
          </a:bodyPr>
          <a:lstStyle/>
          <a:p>
            <a:r>
              <a:rPr lang="en-US" sz="3100" dirty="0" smtClean="0">
                <a:solidFill>
                  <a:srgbClr val="0070C0"/>
                </a:solidFill>
              </a:rPr>
              <a:t>							MvDad.com</a:t>
            </a:r>
            <a:endParaRPr lang="en-US" sz="2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Screenshot 2025-03-15 18220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142852"/>
            <a:ext cx="573743" cy="5715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868</TotalTime>
  <Words>970</Words>
  <Application>Microsoft Office PowerPoint</Application>
  <PresentationFormat>On-screen Show (4:3)</PresentationFormat>
  <Paragraphs>566</Paragraphs>
  <Slides>86</Slides>
  <Notes>86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87" baseType="lpstr">
      <vt:lpstr>Office Theme</vt:lpstr>
      <vt:lpstr>MvDad.com Sustainable Stable Structural Solutions </vt:lpstr>
      <vt:lpstr>MvDad.com Sustainable Stable Structural Solutions 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       MvDad.com</vt:lpstr>
      <vt:lpstr>MvDad.com Sustainable Stable Structural Solutions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MvDad.com</dc:title>
  <dc:subject>Cloud Based RC Building Earthquake Resistant Structural  Design Software</dc:subject>
  <dc:creator>BPK</dc:creator>
  <cp:lastModifiedBy>BPK</cp:lastModifiedBy>
  <cp:revision>127</cp:revision>
  <dcterms:created xsi:type="dcterms:W3CDTF">2020-12-23T08:55:18Z</dcterms:created>
  <dcterms:modified xsi:type="dcterms:W3CDTF">2026-04-04T06:17:27Z</dcterms:modified>
</cp:coreProperties>
</file>